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280" r:id="rId4"/>
    <p:sldId id="310" r:id="rId5"/>
    <p:sldId id="278" r:id="rId6"/>
    <p:sldId id="279" r:id="rId7"/>
    <p:sldId id="301" r:id="rId8"/>
    <p:sldId id="303" r:id="rId9"/>
    <p:sldId id="299" r:id="rId10"/>
    <p:sldId id="302" r:id="rId11"/>
    <p:sldId id="311" r:id="rId12"/>
    <p:sldId id="312" r:id="rId13"/>
    <p:sldId id="305" r:id="rId14"/>
    <p:sldId id="304" r:id="rId15"/>
    <p:sldId id="275" r:id="rId16"/>
    <p:sldId id="317" r:id="rId17"/>
    <p:sldId id="307" r:id="rId18"/>
    <p:sldId id="308" r:id="rId19"/>
    <p:sldId id="293" r:id="rId20"/>
    <p:sldId id="294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E245-B2BF-43CF-8CCA-A56FC55481E8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4F7-4270-4EC1-B96E-55AF87BAD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70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E245-B2BF-43CF-8CCA-A56FC55481E8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4F7-4270-4EC1-B96E-55AF87BAD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98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E245-B2BF-43CF-8CCA-A56FC55481E8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4F7-4270-4EC1-B96E-55AF87BAD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55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E245-B2BF-43CF-8CCA-A56FC55481E8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4F7-4270-4EC1-B96E-55AF87BAD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38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E245-B2BF-43CF-8CCA-A56FC55481E8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4F7-4270-4EC1-B96E-55AF87BAD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51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E245-B2BF-43CF-8CCA-A56FC55481E8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4F7-4270-4EC1-B96E-55AF87BAD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5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E245-B2BF-43CF-8CCA-A56FC55481E8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4F7-4270-4EC1-B96E-55AF87BAD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7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E245-B2BF-43CF-8CCA-A56FC55481E8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4F7-4270-4EC1-B96E-55AF87BAD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58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E245-B2BF-43CF-8CCA-A56FC55481E8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4F7-4270-4EC1-B96E-55AF87BAD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15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E245-B2BF-43CF-8CCA-A56FC55481E8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4F7-4270-4EC1-B96E-55AF87BAD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06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E245-B2BF-43CF-8CCA-A56FC55481E8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4F7-4270-4EC1-B96E-55AF87BAD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73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5E245-B2BF-43CF-8CCA-A56FC55481E8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B44F7-4270-4EC1-B96E-55AF87BAD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75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39752" y="1052736"/>
            <a:ext cx="6840760" cy="1470025"/>
          </a:xfrm>
        </p:spPr>
        <p:txBody>
          <a:bodyPr>
            <a:normAutofit/>
          </a:bodyPr>
          <a:lstStyle/>
          <a:p>
            <a:r>
              <a:rPr lang="fr-FR" sz="4800" dirty="0" smtClean="0"/>
              <a:t>Évolution et médecine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742184"/>
            <a:ext cx="6400800" cy="550912"/>
          </a:xfrm>
        </p:spPr>
        <p:txBody>
          <a:bodyPr>
            <a:normAutofit/>
          </a:bodyPr>
          <a:lstStyle/>
          <a:p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 à la pensée évolutionniste en médecine.</a:t>
            </a:r>
            <a:endParaRPr lang="fr-FR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19672" y="500388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Luc Perino </a:t>
            </a:r>
            <a:endParaRPr 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4644008" y="6361583"/>
            <a:ext cx="439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http://www.lucperino.com/medecine_darwinienne.php</a:t>
            </a:r>
            <a:endParaRPr lang="fr-FR" sz="1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2237840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1"/>
          <p:cNvSpPr txBox="1">
            <a:spLocks/>
          </p:cNvSpPr>
          <p:nvPr/>
        </p:nvSpPr>
        <p:spPr>
          <a:xfrm>
            <a:off x="457200" y="116632"/>
            <a:ext cx="8229600" cy="648071"/>
          </a:xfrm>
          <a:prstGeom prst="rect">
            <a:avLst/>
          </a:prstGeom>
          <a:pattFill prst="horzBrick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Place d’une pensée « </a:t>
            </a:r>
            <a:r>
              <a:rPr lang="fr-FR" i="1" dirty="0"/>
              <a:t>darwinienne</a:t>
            </a:r>
            <a:r>
              <a:rPr lang="fr-FR" dirty="0"/>
              <a:t>  » </a:t>
            </a:r>
            <a:r>
              <a:rPr lang="fr-FR" dirty="0" smtClean="0"/>
              <a:t>? - 4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3204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dirty="0"/>
              <a:t>R</a:t>
            </a:r>
            <a:r>
              <a:rPr lang="fr-FR" sz="2000" dirty="0" smtClean="0"/>
              <a:t>aison majeure : progrès rapides de la biologie évolutionniste</a:t>
            </a:r>
            <a:endParaRPr lang="fr-FR" sz="2000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 smtClean="0">
                <a:solidFill>
                  <a:srgbClr val="C00000"/>
                </a:solidFill>
              </a:rPr>
              <a:t>Les unités et pressions de sélection « traditionnelles »</a:t>
            </a:r>
          </a:p>
          <a:p>
            <a:pPr lvl="1"/>
            <a:r>
              <a:rPr lang="fr-FR" sz="2000" dirty="0" smtClean="0">
                <a:solidFill>
                  <a:srgbClr val="C00000"/>
                </a:solidFill>
              </a:rPr>
              <a:t>Espèce, parentèle, individu, sexe</a:t>
            </a:r>
            <a:endParaRPr lang="fr-FR" sz="2000" dirty="0" smtClean="0"/>
          </a:p>
          <a:p>
            <a:endParaRPr lang="fr-FR" sz="2400" dirty="0" smtClean="0"/>
          </a:p>
          <a:p>
            <a:r>
              <a:rPr lang="fr-FR" sz="2400" dirty="0" smtClean="0"/>
              <a:t>Les </a:t>
            </a:r>
            <a:r>
              <a:rPr lang="fr-FR" sz="2400" dirty="0"/>
              <a:t> </a:t>
            </a:r>
            <a:r>
              <a:rPr lang="fr-FR" sz="2400" dirty="0" smtClean="0"/>
              <a:t>« nouvelles »  </a:t>
            </a:r>
          </a:p>
          <a:p>
            <a:pPr lvl="1"/>
            <a:r>
              <a:rPr lang="fr-FR" sz="2000" dirty="0" smtClean="0"/>
              <a:t>Cellules, gènes</a:t>
            </a:r>
          </a:p>
          <a:p>
            <a:pPr lvl="1"/>
            <a:r>
              <a:rPr lang="fr-FR" sz="2000" dirty="0" smtClean="0"/>
              <a:t>Expression des gènes, protéines, molécules et métabolismes</a:t>
            </a:r>
          </a:p>
          <a:p>
            <a:pPr lvl="1"/>
            <a:r>
              <a:rPr lang="fr-FR" sz="2000" dirty="0" smtClean="0"/>
              <a:t>Tissus et organes </a:t>
            </a:r>
          </a:p>
          <a:p>
            <a:pPr lvl="1"/>
            <a:r>
              <a:rPr lang="fr-FR" sz="2000" dirty="0" smtClean="0"/>
              <a:t>ADN et transposons </a:t>
            </a:r>
          </a:p>
          <a:p>
            <a:pPr lvl="1"/>
            <a:r>
              <a:rPr lang="fr-FR" sz="2000" dirty="0" smtClean="0"/>
              <a:t>Phases et traits d’histoire </a:t>
            </a:r>
            <a:r>
              <a:rPr lang="fr-FR" sz="2000" dirty="0"/>
              <a:t>de </a:t>
            </a:r>
            <a:r>
              <a:rPr lang="fr-FR" sz="2000" dirty="0" smtClean="0"/>
              <a:t>vie</a:t>
            </a:r>
          </a:p>
          <a:p>
            <a:pPr lvl="1"/>
            <a:r>
              <a:rPr lang="fr-FR" sz="2000" dirty="0" smtClean="0"/>
              <a:t>ADN mitochondrial</a:t>
            </a:r>
          </a:p>
          <a:p>
            <a:endParaRPr lang="fr-FR" sz="2400" dirty="0" smtClean="0"/>
          </a:p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« futures » </a:t>
            </a:r>
          </a:p>
          <a:p>
            <a:pPr lvl="1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Synapses et plasticité neuronale</a:t>
            </a:r>
          </a:p>
          <a:p>
            <a:pPr lvl="1"/>
            <a:r>
              <a:rPr lang="fr-F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Epigénétique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plasticité phénotypique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(enfants de migrants)</a:t>
            </a:r>
          </a:p>
          <a:p>
            <a:pPr lvl="1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Auto-organisation et ordre par fluctuation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(émergence et complexité)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0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 txBox="1">
            <a:spLocks/>
          </p:cNvSpPr>
          <p:nvPr/>
        </p:nvSpPr>
        <p:spPr>
          <a:xfrm>
            <a:off x="457200" y="44624"/>
            <a:ext cx="8229600" cy="648071"/>
          </a:xfrm>
          <a:prstGeom prst="rect">
            <a:avLst/>
          </a:prstGeom>
          <a:pattFill prst="wave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Quelques adaptations à </a:t>
            </a:r>
            <a:r>
              <a:rPr lang="fr-FR" dirty="0" smtClean="0"/>
              <a:t>l’environnement - 1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908720"/>
            <a:ext cx="8229600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Genre homo du paléolithique 			: 2,5 millions d’années</a:t>
            </a:r>
          </a:p>
          <a:p>
            <a:r>
              <a:rPr lang="fr-FR" sz="2000" dirty="0" smtClean="0"/>
              <a:t>Homo sapiens chasseurs-cueilleurs 		: 200 000 ans</a:t>
            </a:r>
          </a:p>
          <a:p>
            <a:endParaRPr lang="fr-FR" sz="2000" dirty="0"/>
          </a:p>
          <a:p>
            <a:pPr marL="0" indent="0" algn="ctr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1</a:t>
            </a:r>
            <a:r>
              <a:rPr lang="fr-FR" sz="2000" baseline="30000" dirty="0" smtClean="0">
                <a:solidFill>
                  <a:srgbClr val="FF0000"/>
                </a:solidFill>
              </a:rPr>
              <a:t>ère</a:t>
            </a:r>
            <a:r>
              <a:rPr lang="fr-FR" sz="2000" dirty="0" smtClean="0">
                <a:solidFill>
                  <a:srgbClr val="FF0000"/>
                </a:solidFill>
              </a:rPr>
              <a:t> transition épidémiologique</a:t>
            </a:r>
          </a:p>
          <a:p>
            <a:endParaRPr lang="fr-FR" sz="2000" dirty="0" smtClean="0"/>
          </a:p>
          <a:p>
            <a:r>
              <a:rPr lang="fr-FR" sz="2000" dirty="0" smtClean="0"/>
              <a:t>Homo sapiens du néolithique 			: 10 000 ans</a:t>
            </a:r>
          </a:p>
          <a:p>
            <a:pPr marL="0" indent="0" algn="ctr">
              <a:buNone/>
            </a:pPr>
            <a:endParaRPr lang="fr-FR" sz="2000" dirty="0" smtClean="0"/>
          </a:p>
          <a:p>
            <a:pPr marL="0" indent="0" algn="ctr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2</a:t>
            </a:r>
            <a:r>
              <a:rPr lang="fr-FR" sz="2000" baseline="30000" dirty="0" smtClean="0">
                <a:solidFill>
                  <a:srgbClr val="FF0000"/>
                </a:solidFill>
              </a:rPr>
              <a:t>ème</a:t>
            </a:r>
            <a:r>
              <a:rPr lang="fr-FR" sz="2000" dirty="0" smtClean="0">
                <a:solidFill>
                  <a:srgbClr val="FF0000"/>
                </a:solidFill>
              </a:rPr>
              <a:t>  </a:t>
            </a:r>
            <a:r>
              <a:rPr lang="fr-FR" sz="2000" dirty="0">
                <a:solidFill>
                  <a:srgbClr val="FF0000"/>
                </a:solidFill>
              </a:rPr>
              <a:t>transition épidémiologique</a:t>
            </a:r>
          </a:p>
          <a:p>
            <a:pPr marL="0" indent="0">
              <a:buNone/>
            </a:pPr>
            <a:endParaRPr lang="fr-FR" sz="2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Urbanisation </a:t>
            </a:r>
            <a:r>
              <a:rPr lang="fr-FR" sz="1200" dirty="0" smtClean="0"/>
              <a:t>(</a:t>
            </a:r>
            <a:r>
              <a:rPr lang="fr-FR" sz="1200" dirty="0"/>
              <a:t>Milieux artificiels et environnement </a:t>
            </a:r>
            <a:r>
              <a:rPr lang="fr-FR" sz="1200" dirty="0" smtClean="0"/>
              <a:t>abiotique)	</a:t>
            </a:r>
            <a:r>
              <a:rPr lang="fr-FR" sz="2000" dirty="0" smtClean="0"/>
              <a:t>: 200 ans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0" indent="0" algn="ctr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3</a:t>
            </a:r>
            <a:r>
              <a:rPr lang="fr-FR" sz="2000" baseline="30000" dirty="0" smtClean="0">
                <a:solidFill>
                  <a:srgbClr val="FF0000"/>
                </a:solidFill>
              </a:rPr>
              <a:t>ème</a:t>
            </a:r>
            <a:r>
              <a:rPr lang="fr-FR" sz="2000" dirty="0" smtClean="0">
                <a:solidFill>
                  <a:srgbClr val="FF0000"/>
                </a:solidFill>
              </a:rPr>
              <a:t>  </a:t>
            </a:r>
            <a:r>
              <a:rPr lang="fr-FR" sz="2000" dirty="0">
                <a:solidFill>
                  <a:srgbClr val="FF0000"/>
                </a:solidFill>
              </a:rPr>
              <a:t>transition épidémiologique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 smtClean="0"/>
              <a:t>Pathocénose post-pastorienne	</a:t>
            </a:r>
            <a:r>
              <a:rPr lang="fr-FR" sz="2000" dirty="0" smtClean="0">
                <a:solidFill>
                  <a:srgbClr val="FF0000"/>
                </a:solidFill>
              </a:rPr>
              <a:t>(virtuelle)</a:t>
            </a:r>
            <a:r>
              <a:rPr lang="fr-FR" sz="2000" dirty="0" smtClean="0"/>
              <a:t>	</a:t>
            </a:r>
            <a:r>
              <a:rPr lang="fr-FR" sz="2000" dirty="0" smtClean="0"/>
              <a:t>: </a:t>
            </a:r>
            <a:r>
              <a:rPr lang="fr-FR" sz="2000" dirty="0" smtClean="0"/>
              <a:t>50 ans</a:t>
            </a:r>
          </a:p>
          <a:p>
            <a:endParaRPr lang="fr-FR" sz="2000" dirty="0" smtClean="0"/>
          </a:p>
          <a:p>
            <a:endParaRPr lang="fr-FR" sz="20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539552" y="6218148"/>
            <a:ext cx="77768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400" i="1" dirty="0"/>
              <a:t>Heureusement qu’une part de notre capital génétique est neutre vis-à-vis de l’environnement </a:t>
            </a:r>
            <a:r>
              <a:rPr lang="fr-FR" sz="1400" i="1" dirty="0" smtClean="0"/>
              <a:t>! Heureusement </a:t>
            </a:r>
            <a:r>
              <a:rPr lang="fr-FR" sz="1400" i="1" dirty="0"/>
              <a:t>qu’existent l’</a:t>
            </a:r>
            <a:r>
              <a:rPr lang="fr-FR" sz="1400" i="1" dirty="0" err="1"/>
              <a:t>épigénétique</a:t>
            </a:r>
            <a:r>
              <a:rPr lang="fr-FR" sz="1400" i="1" dirty="0"/>
              <a:t> et la plasticité phénotypique !</a:t>
            </a:r>
          </a:p>
        </p:txBody>
      </p:sp>
    </p:spTree>
    <p:extLst>
      <p:ext uri="{BB962C8B-B14F-4D97-AF65-F5344CB8AC3E}">
        <p14:creationId xmlns:p14="http://schemas.microsoft.com/office/powerpoint/2010/main" val="38390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marL="400050"/>
            <a:r>
              <a:rPr lang="fr-FR" sz="2000" dirty="0" smtClean="0"/>
              <a:t>Accommodations réversibles</a:t>
            </a:r>
          </a:p>
          <a:p>
            <a:pPr lvl="1"/>
            <a:r>
              <a:rPr lang="fr-FR" sz="1600" dirty="0"/>
              <a:t>Bronzage</a:t>
            </a:r>
          </a:p>
          <a:p>
            <a:pPr lvl="1"/>
            <a:r>
              <a:rPr lang="fr-FR" sz="1600" dirty="0"/>
              <a:t>Tachycardie, hyperpnée et polyglobulie en haute montagne</a:t>
            </a:r>
          </a:p>
          <a:p>
            <a:pPr marL="400050"/>
            <a:endParaRPr lang="fr-FR" sz="2000" dirty="0" smtClean="0"/>
          </a:p>
          <a:p>
            <a:pPr marL="400050"/>
            <a:r>
              <a:rPr lang="fr-FR" sz="2000" dirty="0" smtClean="0"/>
              <a:t>Adaptations irréversibles</a:t>
            </a:r>
          </a:p>
          <a:p>
            <a:pPr marL="800100" lvl="1"/>
            <a:r>
              <a:rPr lang="fr-FR" sz="1600" dirty="0" smtClean="0"/>
              <a:t>Poids </a:t>
            </a:r>
            <a:r>
              <a:rPr lang="fr-FR" sz="1600" dirty="0"/>
              <a:t>et taille en fonction de </a:t>
            </a:r>
            <a:r>
              <a:rPr lang="fr-FR" sz="1600" dirty="0" smtClean="0"/>
              <a:t>nutrition</a:t>
            </a:r>
          </a:p>
          <a:p>
            <a:pPr marL="800100" lvl="1"/>
            <a:r>
              <a:rPr lang="fr-FR" sz="1600" dirty="0" smtClean="0"/>
              <a:t>Panicule adipeux : </a:t>
            </a:r>
            <a:r>
              <a:rPr lang="fr-FR" sz="1200" dirty="0" smtClean="0"/>
              <a:t>(ex du pli cutané </a:t>
            </a:r>
            <a:r>
              <a:rPr lang="fr-FR" sz="1200" dirty="0" err="1" smtClean="0"/>
              <a:t>tricipital</a:t>
            </a:r>
            <a:r>
              <a:rPr lang="fr-FR" sz="1200" dirty="0" smtClean="0"/>
              <a:t> !)</a:t>
            </a:r>
            <a:endParaRPr lang="fr-FR" sz="1200" dirty="0"/>
          </a:p>
          <a:p>
            <a:pPr marL="800100" lvl="1"/>
            <a:r>
              <a:rPr lang="fr-FR" sz="1600" dirty="0" smtClean="0"/>
              <a:t>Pigmentation de la peau</a:t>
            </a:r>
          </a:p>
          <a:p>
            <a:pPr marL="800100" lvl="1"/>
            <a:r>
              <a:rPr lang="fr-FR" sz="1600" dirty="0" err="1" smtClean="0"/>
              <a:t>Porphyrinase</a:t>
            </a:r>
            <a:r>
              <a:rPr lang="fr-FR" sz="1600" dirty="0" smtClean="0"/>
              <a:t> de la flore des japonais </a:t>
            </a:r>
          </a:p>
          <a:p>
            <a:pPr marL="800100" lvl="1"/>
            <a:r>
              <a:rPr lang="fr-FR" sz="1600" dirty="0" smtClean="0"/>
              <a:t>Génotypes et phénotypes économes</a:t>
            </a:r>
          </a:p>
          <a:p>
            <a:pPr marL="800100" lvl="1"/>
            <a:r>
              <a:rPr lang="fr-FR" sz="1600" dirty="0" smtClean="0"/>
              <a:t>Tolérance à la </a:t>
            </a:r>
            <a:r>
              <a:rPr lang="fr-FR" sz="1600" dirty="0" err="1" smtClean="0"/>
              <a:t>capsaïcine</a:t>
            </a:r>
            <a:endParaRPr lang="fr-FR" sz="1600" dirty="0" smtClean="0"/>
          </a:p>
          <a:p>
            <a:pPr marL="800100" lvl="1"/>
            <a:r>
              <a:rPr lang="fr-FR" sz="1600" dirty="0" smtClean="0"/>
              <a:t>Intolérance au lactose</a:t>
            </a:r>
          </a:p>
          <a:p>
            <a:pPr marL="800100" lvl="1"/>
            <a:r>
              <a:rPr lang="fr-FR" sz="1600" dirty="0" smtClean="0"/>
              <a:t>Intolérance génétique à l’alcool</a:t>
            </a:r>
          </a:p>
          <a:p>
            <a:pPr marL="800100" lvl="1"/>
            <a:endParaRPr lang="fr-FR" sz="1600" dirty="0"/>
          </a:p>
          <a:p>
            <a:r>
              <a:rPr lang="fr-FR" sz="2000" dirty="0" smtClean="0"/>
              <a:t>Adaptations </a:t>
            </a:r>
            <a:r>
              <a:rPr lang="fr-FR" sz="2000" dirty="0"/>
              <a:t>à </a:t>
            </a:r>
            <a:r>
              <a:rPr lang="fr-FR" sz="2000" dirty="0" smtClean="0"/>
              <a:t>l’urbanisation</a:t>
            </a:r>
            <a:endParaRPr lang="fr-FR" sz="2000" dirty="0"/>
          </a:p>
          <a:p>
            <a:pPr lvl="1"/>
            <a:r>
              <a:rPr lang="fr-FR" sz="1600" dirty="0"/>
              <a:t>Encore mal étudiées </a:t>
            </a:r>
          </a:p>
          <a:p>
            <a:pPr lvl="1"/>
            <a:r>
              <a:rPr lang="fr-FR" sz="1600" dirty="0"/>
              <a:t>Troubles du nycthémère</a:t>
            </a:r>
          </a:p>
          <a:p>
            <a:pPr lvl="1"/>
            <a:r>
              <a:rPr lang="fr-FR" sz="1600" dirty="0"/>
              <a:t>Anxiogène</a:t>
            </a:r>
          </a:p>
          <a:p>
            <a:pPr lvl="1"/>
            <a:r>
              <a:rPr lang="fr-FR" sz="1600" dirty="0"/>
              <a:t>Complexification de la sélection sexuelle</a:t>
            </a:r>
          </a:p>
          <a:p>
            <a:pPr lvl="1"/>
            <a:r>
              <a:rPr lang="fr-FR" sz="1600" dirty="0"/>
              <a:t>Plus grand brassage génétique </a:t>
            </a:r>
          </a:p>
          <a:p>
            <a:pPr marL="57150" indent="0">
              <a:buNone/>
            </a:pP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  <a:p>
            <a:pPr marL="400050"/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Hors-sujet 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: technologiques et culturelles 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!</a:t>
            </a:r>
            <a:endParaRPr lang="fr-FR" sz="2000" dirty="0"/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457200" y="44624"/>
            <a:ext cx="8229600" cy="648071"/>
          </a:xfrm>
          <a:prstGeom prst="rect">
            <a:avLst/>
          </a:prstGeom>
          <a:pattFill prst="wave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Quelques adaptations à </a:t>
            </a:r>
            <a:r>
              <a:rPr lang="fr-FR" dirty="0" smtClean="0"/>
              <a:t>l’environnement - 2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0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97971"/>
          </a:xfrm>
        </p:spPr>
        <p:txBody>
          <a:bodyPr>
            <a:normAutofit/>
          </a:bodyPr>
          <a:lstStyle/>
          <a:p>
            <a:r>
              <a:rPr lang="fr-FR" sz="2000" dirty="0" smtClean="0"/>
              <a:t>Coût du vieillissement </a:t>
            </a:r>
          </a:p>
          <a:p>
            <a:pPr lvl="1"/>
            <a:r>
              <a:rPr lang="fr-FR" sz="1400" dirty="0" smtClean="0"/>
              <a:t>robustesse, lutte contre infection, réparation somatique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1800" dirty="0" smtClean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err="1" smtClean="0"/>
              <a:t>Pléïotropie</a:t>
            </a:r>
            <a:r>
              <a:rPr lang="fr-FR" sz="2000" dirty="0" smtClean="0"/>
              <a:t> antagoniste</a:t>
            </a:r>
          </a:p>
          <a:p>
            <a:pPr lvl="1"/>
            <a:r>
              <a:rPr lang="fr-FR" sz="1400" dirty="0" smtClean="0"/>
              <a:t>Testostérone : domination sociale / immunosuppresseur, K prostate</a:t>
            </a:r>
          </a:p>
          <a:p>
            <a:pPr lvl="1"/>
            <a:r>
              <a:rPr lang="fr-FR" sz="1400" dirty="0" smtClean="0"/>
              <a:t>Allèles qui diminuent le vieillissement et le succès reproducteur</a:t>
            </a:r>
          </a:p>
          <a:p>
            <a:pPr lvl="1"/>
            <a:r>
              <a:rPr lang="fr-FR" sz="1400" dirty="0" smtClean="0"/>
              <a:t>Inflammation utile en début de vie / nuisible en fin de vie.</a:t>
            </a:r>
          </a:p>
          <a:p>
            <a:pPr lvl="1"/>
            <a:r>
              <a:rPr lang="fr-FR" sz="1400" dirty="0" smtClean="0"/>
              <a:t>Facteur IGF1 : maturation fœtale, osseuse et musculaire / favorise cancer sein prostate</a:t>
            </a:r>
          </a:p>
          <a:p>
            <a:pPr lvl="1"/>
            <a:r>
              <a:rPr lang="fr-FR" sz="1400" dirty="0" smtClean="0"/>
              <a:t>Calcium ?</a:t>
            </a:r>
          </a:p>
          <a:p>
            <a:pPr lvl="1"/>
            <a:endParaRPr lang="fr-FR" sz="1400" dirty="0" smtClean="0"/>
          </a:p>
          <a:p>
            <a:pPr lvl="1"/>
            <a:endParaRPr lang="fr-FR" sz="1400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57200" y="188640"/>
            <a:ext cx="8229600" cy="648071"/>
          </a:xfrm>
          <a:prstGeom prst="rect">
            <a:avLst/>
          </a:prstGeom>
          <a:pattFill prst="dashVert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Théorie de la </a:t>
            </a:r>
            <a:r>
              <a:rPr lang="fr-FR" dirty="0" smtClean="0"/>
              <a:t>sénescence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57200" y="836712"/>
            <a:ext cx="8229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Presque consensuelle !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57200" y="2996952"/>
            <a:ext cx="829126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Les mutations délétères ne sont pas contre-sélectionnées si leurs effets apparaissent après la </a:t>
            </a:r>
            <a:r>
              <a:rPr lang="fr-FR" sz="2000" dirty="0" smtClean="0"/>
              <a:t>période de reproduction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885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Choix du partenaire sexuel </a:t>
            </a:r>
          </a:p>
          <a:p>
            <a:pPr lvl="1"/>
            <a:r>
              <a:rPr lang="fr-FR" sz="1600" dirty="0" smtClean="0"/>
              <a:t>CMH, odorat, ornements, visage, etc.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Croissance </a:t>
            </a:r>
            <a:r>
              <a:rPr lang="fr-FR" sz="2000" dirty="0" smtClean="0"/>
              <a:t>fœtale dissociée de l’héritage paternel </a:t>
            </a:r>
          </a:p>
          <a:p>
            <a:pPr lvl="1"/>
            <a:r>
              <a:rPr lang="fr-FR" sz="1600" dirty="0" smtClean="0"/>
              <a:t>40% génétique / 60% capacité du placenta et taille de la mère</a:t>
            </a:r>
          </a:p>
          <a:p>
            <a:pPr lvl="1"/>
            <a:r>
              <a:rPr lang="fr-FR" sz="1600" dirty="0" smtClean="0"/>
              <a:t>L’état de la mère reflète mieux l’environnement actuel</a:t>
            </a:r>
          </a:p>
          <a:p>
            <a:pPr lvl="1"/>
            <a:r>
              <a:rPr lang="fr-FR" sz="1600" dirty="0" smtClean="0"/>
              <a:t>Hormones de croissance différentes entre fœtus et enfant</a:t>
            </a:r>
          </a:p>
          <a:p>
            <a:pPr lvl="2"/>
            <a:r>
              <a:rPr lang="fr-FR" sz="1200" dirty="0" smtClean="0"/>
              <a:t>IGF1 et insuline pour croissance fœtale. </a:t>
            </a:r>
          </a:p>
          <a:p>
            <a:pPr lvl="2"/>
            <a:r>
              <a:rPr lang="fr-FR" sz="1200" dirty="0" smtClean="0"/>
              <a:t>Somatotropine pour croissance de l’enfant</a:t>
            </a:r>
            <a:endParaRPr lang="fr-FR" sz="1600" dirty="0" smtClean="0"/>
          </a:p>
          <a:p>
            <a:endParaRPr lang="fr-FR" sz="2000" dirty="0" smtClean="0"/>
          </a:p>
          <a:p>
            <a:r>
              <a:rPr lang="fr-FR" sz="2000" dirty="0" smtClean="0"/>
              <a:t>L’intérêt d’un gène fœtal et différent de celui d’un gène maternel</a:t>
            </a:r>
          </a:p>
          <a:p>
            <a:pPr lvl="1"/>
            <a:r>
              <a:rPr lang="fr-FR" sz="1600" dirty="0" smtClean="0"/>
              <a:t>Pour la mère la valeur génétique de chaque descendant est ½</a:t>
            </a:r>
          </a:p>
          <a:p>
            <a:pPr lvl="1"/>
            <a:r>
              <a:rPr lang="fr-FR" sz="1600" dirty="0" smtClean="0"/>
              <a:t>Pour le fœtus : sa valeur génétique est de 1 et celle des suivants de 1/2</a:t>
            </a:r>
          </a:p>
          <a:p>
            <a:endParaRPr lang="fr-FR" sz="1200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57200" y="116632"/>
            <a:ext cx="8229600" cy="648071"/>
          </a:xfrm>
          <a:prstGeom prst="rect">
            <a:avLst/>
          </a:prstGeom>
          <a:pattFill prst="pct10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Grossesse et </a:t>
            </a:r>
            <a:r>
              <a:rPr lang="fr-FR" dirty="0" smtClean="0"/>
              <a:t>accouchement - 1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57200" y="1772816"/>
            <a:ext cx="8229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grossesse est un conflit « social »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63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fr-FR" sz="2000" dirty="0" smtClean="0"/>
              <a:t>Fausses couches</a:t>
            </a:r>
          </a:p>
          <a:p>
            <a:pPr lvl="1"/>
            <a:r>
              <a:rPr lang="fr-FR" sz="1200" dirty="0" smtClean="0"/>
              <a:t>Erreurs majeures : progestérone, </a:t>
            </a:r>
            <a:r>
              <a:rPr lang="fr-FR" sz="1200" dirty="0" err="1" smtClean="0"/>
              <a:t>distilbène</a:t>
            </a:r>
            <a:r>
              <a:rPr lang="fr-FR" sz="1200" dirty="0" smtClean="0"/>
              <a:t>, indications absurdes</a:t>
            </a:r>
          </a:p>
          <a:p>
            <a:endParaRPr lang="fr-FR" sz="2000" dirty="0" smtClean="0"/>
          </a:p>
          <a:p>
            <a:r>
              <a:rPr lang="fr-FR" sz="2000" dirty="0" smtClean="0"/>
              <a:t>Diabète gestationnel </a:t>
            </a:r>
            <a:r>
              <a:rPr lang="fr-FR" sz="1200" dirty="0"/>
              <a:t>(1 à 5% des grossesses </a:t>
            </a:r>
            <a:r>
              <a:rPr lang="fr-FR" sz="1200" dirty="0" smtClean="0"/>
              <a:t>)</a:t>
            </a:r>
          </a:p>
          <a:p>
            <a:pPr lvl="1"/>
            <a:r>
              <a:rPr lang="fr-FR" sz="1200" dirty="0" smtClean="0"/>
              <a:t>Différence de glycémie optimale entre fœtus et mère.</a:t>
            </a:r>
          </a:p>
          <a:p>
            <a:pPr lvl="1"/>
            <a:r>
              <a:rPr lang="fr-FR" sz="1200" dirty="0" smtClean="0"/>
              <a:t>Le fœtus favorise l’</a:t>
            </a:r>
            <a:r>
              <a:rPr lang="fr-FR" sz="1200" dirty="0" err="1" smtClean="0"/>
              <a:t>insulino-résistance</a:t>
            </a:r>
            <a:r>
              <a:rPr lang="fr-FR" sz="1200" dirty="0" smtClean="0"/>
              <a:t> maternelle</a:t>
            </a:r>
          </a:p>
          <a:p>
            <a:pPr lvl="1"/>
            <a:r>
              <a:rPr lang="fr-FR" sz="1200" dirty="0" smtClean="0"/>
              <a:t>Erreurs du surdiagnostic et de l’insuline</a:t>
            </a:r>
          </a:p>
          <a:p>
            <a:pPr marL="457200" lvl="1" indent="0">
              <a:buNone/>
            </a:pPr>
            <a:endParaRPr lang="fr-FR" sz="1200" dirty="0" smtClean="0"/>
          </a:p>
          <a:p>
            <a:pPr lvl="2"/>
            <a:endParaRPr lang="fr-FR" sz="1200" dirty="0" smtClean="0"/>
          </a:p>
          <a:p>
            <a:r>
              <a:rPr lang="fr-FR" sz="2000" dirty="0" smtClean="0"/>
              <a:t>Hypertension gravidique et </a:t>
            </a:r>
            <a:r>
              <a:rPr lang="fr-FR" sz="2000" dirty="0"/>
              <a:t>pré-éclampsie </a:t>
            </a:r>
            <a:r>
              <a:rPr lang="fr-FR" sz="1200" dirty="0"/>
              <a:t>(Environ 6% des </a:t>
            </a:r>
            <a:r>
              <a:rPr lang="fr-FR" sz="1200" dirty="0" smtClean="0"/>
              <a:t>grossesses)</a:t>
            </a:r>
          </a:p>
          <a:p>
            <a:pPr lvl="1"/>
            <a:r>
              <a:rPr lang="fr-FR" sz="1200" dirty="0" smtClean="0"/>
              <a:t>La tension optimale du fœtus est plus élevée que celle de la mère</a:t>
            </a:r>
          </a:p>
          <a:p>
            <a:pPr lvl="1"/>
            <a:r>
              <a:rPr lang="fr-FR" sz="1200" dirty="0" smtClean="0"/>
              <a:t>Le fœtus agit sur la constriction des vaisseaux sanguins de la mère sans affecter ceux du placenta </a:t>
            </a:r>
          </a:p>
          <a:p>
            <a:pPr lvl="1"/>
            <a:r>
              <a:rPr lang="fr-FR" sz="1200" dirty="0" smtClean="0"/>
              <a:t>Première cause de mort maternelle (placentation défectueuse)</a:t>
            </a:r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Mythe de la carence en fer !</a:t>
            </a: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457200" y="116632"/>
            <a:ext cx="8229600" cy="648071"/>
          </a:xfrm>
          <a:prstGeom prst="rect">
            <a:avLst/>
          </a:prstGeom>
          <a:pattFill prst="pct10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Grossesse et </a:t>
            </a:r>
            <a:r>
              <a:rPr lang="fr-FR" dirty="0" smtClean="0"/>
              <a:t>accouchement - </a:t>
            </a:r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57200" y="764704"/>
            <a:ext cx="8229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 conflit devient parfois pathologique</a:t>
            </a:r>
            <a:endParaRPr lang="fr-FR" dirty="0"/>
          </a:p>
        </p:txBody>
      </p:sp>
      <p:cxnSp>
        <p:nvCxnSpPr>
          <p:cNvPr id="9" name="Connecteur en arc 8"/>
          <p:cNvCxnSpPr/>
          <p:nvPr/>
        </p:nvCxnSpPr>
        <p:spPr>
          <a:xfrm flipV="1">
            <a:off x="2627784" y="5229200"/>
            <a:ext cx="2736304" cy="252028"/>
          </a:xfrm>
          <a:prstGeom prst="curved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2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fr-FR" sz="2000" dirty="0" smtClean="0"/>
              <a:t>Abus de césariennes</a:t>
            </a:r>
          </a:p>
          <a:p>
            <a:pPr lvl="1"/>
            <a:r>
              <a:rPr lang="fr-FR" sz="1600" dirty="0" smtClean="0"/>
              <a:t>Augmentation de la morbidité +</a:t>
            </a:r>
          </a:p>
          <a:p>
            <a:pPr lvl="1"/>
            <a:r>
              <a:rPr lang="fr-FR" sz="1600" dirty="0" smtClean="0"/>
              <a:t>Perturbations de la flore intestinale - Obésité</a:t>
            </a:r>
          </a:p>
          <a:p>
            <a:pPr lvl="1"/>
            <a:r>
              <a:rPr lang="fr-FR" sz="1600" dirty="0" smtClean="0"/>
              <a:t>Risque de sur-sélection de gros bébés et de mères à bassin étroit ?</a:t>
            </a:r>
          </a:p>
          <a:p>
            <a:endParaRPr lang="fr-FR" sz="2000" dirty="0" smtClean="0"/>
          </a:p>
          <a:p>
            <a:r>
              <a:rPr lang="fr-FR" sz="2000" dirty="0" smtClean="0"/>
              <a:t>Records de prématurité</a:t>
            </a:r>
          </a:p>
          <a:p>
            <a:pPr lvl="1"/>
            <a:r>
              <a:rPr lang="fr-FR" sz="1600" dirty="0" smtClean="0"/>
              <a:t>Forte augmentation de la morbidité +++</a:t>
            </a:r>
          </a:p>
          <a:p>
            <a:endParaRPr lang="fr-FR" sz="2000" dirty="0" smtClean="0"/>
          </a:p>
          <a:p>
            <a:r>
              <a:rPr lang="fr-FR" sz="2000" dirty="0" smtClean="0"/>
              <a:t>Allaitement artificiel</a:t>
            </a:r>
          </a:p>
          <a:p>
            <a:pPr lvl="1"/>
            <a:r>
              <a:rPr lang="fr-FR" sz="1600" dirty="0" smtClean="0"/>
              <a:t>Cycle entéro-mammaire</a:t>
            </a:r>
          </a:p>
          <a:p>
            <a:pPr lvl="1"/>
            <a:r>
              <a:rPr lang="fr-FR" sz="1600" dirty="0" smtClean="0"/>
              <a:t>Perturbations de la flore intestinale – Obésité</a:t>
            </a:r>
          </a:p>
          <a:p>
            <a:pPr lvl="1"/>
            <a:r>
              <a:rPr lang="fr-FR" sz="1600" dirty="0" smtClean="0"/>
              <a:t>Immunocompétence et morbidité nourrisson</a:t>
            </a:r>
          </a:p>
          <a:p>
            <a:pPr lvl="1"/>
            <a:r>
              <a:rPr lang="fr-FR" sz="1600" dirty="0" smtClean="0"/>
              <a:t>Cellules </a:t>
            </a:r>
            <a:r>
              <a:rPr lang="fr-FR" sz="1600" dirty="0"/>
              <a:t>dendritiques tolérogènes induisant une réponse tolérogène chez le nouveau-né</a:t>
            </a:r>
            <a:r>
              <a:rPr lang="fr-FR" sz="1600" dirty="0" smtClean="0"/>
              <a:t>.</a:t>
            </a:r>
          </a:p>
          <a:p>
            <a:pPr lvl="1"/>
            <a:r>
              <a:rPr lang="fr-FR" sz="1600" dirty="0" smtClean="0"/>
              <a:t>Problème du cancer du sein</a:t>
            </a:r>
          </a:p>
          <a:p>
            <a:pPr lvl="1"/>
            <a:endParaRPr lang="fr-FR" sz="1600" dirty="0" smtClean="0"/>
          </a:p>
          <a:p>
            <a:pPr lvl="1"/>
            <a:endParaRPr lang="fr-FR" sz="1600" dirty="0"/>
          </a:p>
          <a:p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La testostérone du père !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57200" y="116632"/>
            <a:ext cx="8229600" cy="648071"/>
          </a:xfrm>
          <a:prstGeom prst="rect">
            <a:avLst/>
          </a:prstGeom>
          <a:pattFill prst="pct10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Grossesse et </a:t>
            </a:r>
            <a:r>
              <a:rPr lang="fr-FR" dirty="0" smtClean="0"/>
              <a:t>accouchement - </a:t>
            </a:r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57200" y="692696"/>
            <a:ext cx="8229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Accouchement et ses suites.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4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fr-FR" sz="2000" dirty="0" smtClean="0"/>
              <a:t>Ce qui est déjà </a:t>
            </a:r>
            <a:r>
              <a:rPr lang="fr-FR" sz="2000" dirty="0" smtClean="0"/>
              <a:t>identifié </a:t>
            </a:r>
          </a:p>
          <a:p>
            <a:pPr lvl="1"/>
            <a:r>
              <a:rPr lang="fr-FR" sz="1600" dirty="0" smtClean="0"/>
              <a:t>Virus </a:t>
            </a:r>
            <a:r>
              <a:rPr lang="fr-FR" sz="1600" dirty="0" smtClean="0"/>
              <a:t>oncogènes et proto-oncogènes</a:t>
            </a:r>
            <a:endParaRPr lang="fr-FR" sz="1600" dirty="0" smtClean="0"/>
          </a:p>
          <a:p>
            <a:pPr lvl="1"/>
            <a:r>
              <a:rPr lang="fr-FR" sz="1600" dirty="0" smtClean="0"/>
              <a:t>Environnement (amiante, </a:t>
            </a:r>
            <a:r>
              <a:rPr lang="fr-FR" sz="1600" dirty="0" err="1" smtClean="0"/>
              <a:t>tabac,etc</a:t>
            </a:r>
            <a:r>
              <a:rPr lang="fr-FR" sz="1600" dirty="0" smtClean="0"/>
              <a:t>.)</a:t>
            </a:r>
          </a:p>
          <a:p>
            <a:pPr lvl="1"/>
            <a:r>
              <a:rPr lang="fr-FR" sz="1600" dirty="0" smtClean="0"/>
              <a:t>Gènes suppresseurs de tumeurs (P53, APC, </a:t>
            </a:r>
            <a:r>
              <a:rPr lang="fr-FR" sz="1600" dirty="0" err="1" smtClean="0"/>
              <a:t>BrCa</a:t>
            </a:r>
            <a:r>
              <a:rPr lang="fr-FR" sz="1600" dirty="0" smtClean="0"/>
              <a:t>, RB1, etc.) 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(et réparateurs)</a:t>
            </a:r>
          </a:p>
          <a:p>
            <a:pPr lvl="1"/>
            <a:r>
              <a:rPr lang="fr-FR" sz="1600" dirty="0" smtClean="0"/>
              <a:t>Mutations adaptatives des cellules tumorales</a:t>
            </a:r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Portage </a:t>
            </a:r>
            <a:r>
              <a:rPr lang="fr-FR" sz="2000" dirty="0" smtClean="0"/>
              <a:t>sain</a:t>
            </a:r>
          </a:p>
          <a:p>
            <a:r>
              <a:rPr lang="fr-FR" sz="2000" dirty="0" smtClean="0"/>
              <a:t>Notion majeure de la manifestation clinique</a:t>
            </a:r>
            <a:endParaRPr lang="fr-FR" sz="2000" dirty="0" smtClean="0"/>
          </a:p>
          <a:p>
            <a:r>
              <a:rPr lang="fr-FR" sz="2000" dirty="0" smtClean="0"/>
              <a:t>La médecine réussit seulement à </a:t>
            </a:r>
            <a:r>
              <a:rPr lang="fr-FR" sz="2000" dirty="0" smtClean="0"/>
              <a:t>un stade clinique </a:t>
            </a:r>
            <a:r>
              <a:rPr lang="fr-FR" sz="2000" dirty="0" smtClean="0"/>
              <a:t>avancé </a:t>
            </a:r>
            <a:r>
              <a:rPr lang="fr-FR" sz="1200" dirty="0" smtClean="0"/>
              <a:t>(martiale)</a:t>
            </a:r>
            <a:endParaRPr lang="fr-FR" sz="1200" dirty="0" smtClean="0"/>
          </a:p>
          <a:p>
            <a:r>
              <a:rPr lang="fr-FR" sz="2000" dirty="0" smtClean="0"/>
              <a:t>Inutilité des dépistages non ciblés</a:t>
            </a:r>
          </a:p>
          <a:p>
            <a:endParaRPr lang="fr-FR" sz="1200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57200" y="116633"/>
            <a:ext cx="8229600" cy="648071"/>
          </a:xfrm>
          <a:prstGeom prst="rect">
            <a:avLst/>
          </a:prstGeom>
          <a:pattFill prst="shingle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Cancers</a:t>
            </a:r>
          </a:p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57200" y="764704"/>
            <a:ext cx="8229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Malgré les millions </a:t>
            </a:r>
            <a:r>
              <a:rPr lang="fr-FR" dirty="0" smtClean="0"/>
              <a:t>d’articles et d’annonces, </a:t>
            </a:r>
            <a:r>
              <a:rPr lang="fr-FR" dirty="0"/>
              <a:t>la question du cancer reste </a:t>
            </a:r>
            <a:r>
              <a:rPr lang="fr-FR" dirty="0" smtClean="0"/>
              <a:t>ouverte.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67544" y="3358733"/>
            <a:ext cx="8229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progression tumorale serait un processus </a:t>
            </a:r>
            <a:r>
              <a:rPr lang="fr-FR" dirty="0" smtClean="0"/>
              <a:t>darwinien :</a:t>
            </a:r>
          </a:p>
          <a:p>
            <a:pPr algn="ctr"/>
            <a:r>
              <a:rPr lang="fr-FR" dirty="0"/>
              <a:t>u</a:t>
            </a:r>
            <a:r>
              <a:rPr lang="fr-FR" dirty="0" smtClean="0"/>
              <a:t>ne véritable compétition des cellules somatiques.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14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1224136"/>
          </a:xfrm>
        </p:spPr>
        <p:txBody>
          <a:bodyPr>
            <a:normAutofit/>
          </a:bodyPr>
          <a:lstStyle/>
          <a:p>
            <a:r>
              <a:rPr lang="fr-FR" sz="2000" dirty="0" smtClean="0"/>
              <a:t>Obésité associée à plus d’œstrogène libre</a:t>
            </a:r>
          </a:p>
          <a:p>
            <a:endParaRPr lang="fr-FR" sz="2000" dirty="0" smtClean="0"/>
          </a:p>
          <a:p>
            <a:r>
              <a:rPr lang="fr-FR" sz="2000" dirty="0" smtClean="0"/>
              <a:t>BRCA1 et 2 : assure un meilleur succès reproducteur</a:t>
            </a:r>
          </a:p>
          <a:p>
            <a:pPr marL="0" indent="0">
              <a:buNone/>
            </a:pPr>
            <a:endParaRPr lang="fr-FR" sz="2000" dirty="0" smtClean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67536"/>
              </p:ext>
            </p:extLst>
          </p:nvPr>
        </p:nvGraphicFramePr>
        <p:xfrm>
          <a:off x="683568" y="1542400"/>
          <a:ext cx="739214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2191792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Chasseurs-cueilleurs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Américains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Âge des premières règles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 ans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Âge au premier enfant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19,5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30 ans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Différence entre les deux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3,5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18 ans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Durée d’allaitement par enfant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 mois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d’enfants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1,8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Âge</a:t>
                      </a:r>
                      <a:r>
                        <a:rPr lang="fr-FR" baseline="0" dirty="0" smtClean="0"/>
                        <a:t> de la ménopause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d’ovulations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450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contenu 1"/>
          <p:cNvSpPr txBox="1">
            <a:spLocks/>
          </p:cNvSpPr>
          <p:nvPr/>
        </p:nvSpPr>
        <p:spPr>
          <a:xfrm>
            <a:off x="457200" y="116633"/>
            <a:ext cx="8229600" cy="648071"/>
          </a:xfrm>
          <a:prstGeom prst="rect">
            <a:avLst/>
          </a:prstGeom>
          <a:pattFill prst="shingle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Cancers</a:t>
            </a:r>
          </a:p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67544" y="764704"/>
            <a:ext cx="8229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 risque de cancer du sein est multiplié </a:t>
            </a:r>
            <a:r>
              <a:rPr lang="fr-FR" dirty="0"/>
              <a:t>par cent par rapport à période préindustrielle</a:t>
            </a:r>
          </a:p>
        </p:txBody>
      </p:sp>
    </p:spTree>
    <p:extLst>
      <p:ext uri="{BB962C8B-B14F-4D97-AF65-F5344CB8AC3E}">
        <p14:creationId xmlns:p14="http://schemas.microsoft.com/office/powerpoint/2010/main" val="39964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86409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 smtClean="0"/>
              <a:t>Récente augmentation des maladies inflammatoires, allergiques et auto-immunes.</a:t>
            </a:r>
            <a:endParaRPr lang="fr-FR" sz="2400" dirty="0"/>
          </a:p>
        </p:txBody>
      </p:sp>
      <p:sp>
        <p:nvSpPr>
          <p:cNvPr id="4" name="Flèche droite rayée 3"/>
          <p:cNvSpPr/>
          <p:nvPr/>
        </p:nvSpPr>
        <p:spPr>
          <a:xfrm rot="5400000">
            <a:off x="4139952" y="3392996"/>
            <a:ext cx="1152128" cy="64807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457200" y="188640"/>
            <a:ext cx="8229600" cy="648071"/>
          </a:xfrm>
          <a:prstGeom prst="rect">
            <a:avLst/>
          </a:prstGeom>
          <a:pattFill prst="lgConfetti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Hypothèse </a:t>
            </a:r>
            <a:r>
              <a:rPr lang="fr-FR" dirty="0" smtClean="0"/>
              <a:t>hygiéniste ou des « vieux amis » - 1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09600" y="1412776"/>
            <a:ext cx="8229600" cy="93610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dirty="0" smtClean="0"/>
              <a:t>Manque d’exposition aux micro-organismes qui ont joué un rôle essentiel dans la mise en place de notre système immunitaire.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57200" y="630932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Une hypothèse à ne pas mettre entre toutes les mains !!!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3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48071"/>
          </a:xfrm>
          <a:pattFill prst="dashDn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Hiatus médecine / biologie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457200" y="1424777"/>
            <a:ext cx="8229600" cy="648071"/>
          </a:xfrm>
          <a:prstGeom prst="rect">
            <a:avLst/>
          </a:prstGeom>
          <a:pattFill prst="horzBrick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Place d’une pensée « </a:t>
            </a:r>
            <a:r>
              <a:rPr lang="fr-FR" i="1" dirty="0" smtClean="0"/>
              <a:t>darwinienne</a:t>
            </a:r>
            <a:r>
              <a:rPr lang="fr-FR" dirty="0" smtClean="0"/>
              <a:t> » </a:t>
            </a:r>
            <a:r>
              <a:rPr lang="fr-FR" dirty="0"/>
              <a:t>?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57200" y="2300874"/>
            <a:ext cx="8229600" cy="648071"/>
          </a:xfrm>
          <a:prstGeom prst="rect">
            <a:avLst/>
          </a:prstGeom>
          <a:pattFill prst="wave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Quelques adaptations à l’environnement</a:t>
            </a:r>
          </a:p>
          <a:p>
            <a:pPr algn="ctr"/>
            <a:endParaRPr lang="fr-FR" dirty="0"/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457200" y="3176971"/>
            <a:ext cx="8229600" cy="648071"/>
          </a:xfrm>
          <a:prstGeom prst="rect">
            <a:avLst/>
          </a:prstGeom>
          <a:pattFill prst="dashVert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Théorie de la sénescence</a:t>
            </a:r>
          </a:p>
          <a:p>
            <a:pPr algn="ctr"/>
            <a:endParaRPr lang="fr-FR" dirty="0"/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457200" y="4053068"/>
            <a:ext cx="8229600" cy="648071"/>
          </a:xfrm>
          <a:prstGeom prst="rect">
            <a:avLst/>
          </a:prstGeom>
          <a:pattFill prst="pct10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Grossesse et accouchement</a:t>
            </a:r>
          </a:p>
          <a:p>
            <a:pPr algn="ctr"/>
            <a:endParaRPr lang="fr-FR" dirty="0"/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457200" y="4929165"/>
            <a:ext cx="8229600" cy="648071"/>
          </a:xfrm>
          <a:prstGeom prst="rect">
            <a:avLst/>
          </a:prstGeom>
          <a:pattFill prst="shingle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Cancers</a:t>
            </a:r>
          </a:p>
          <a:p>
            <a:pPr algn="ctr"/>
            <a:endParaRPr lang="fr-FR" dirty="0"/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>
          <a:xfrm>
            <a:off x="457200" y="5805264"/>
            <a:ext cx="8229600" cy="648071"/>
          </a:xfrm>
          <a:prstGeom prst="rect">
            <a:avLst/>
          </a:prstGeom>
          <a:pattFill prst="lgConfetti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Hypothèse </a:t>
            </a:r>
            <a:r>
              <a:rPr lang="fr-FR" dirty="0" smtClean="0"/>
              <a:t>hygiéniste ou des « vieux amis »</a:t>
            </a:r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11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95933"/>
            <a:ext cx="8229600" cy="3777283"/>
          </a:xfrm>
        </p:spPr>
        <p:txBody>
          <a:bodyPr>
            <a:normAutofit/>
          </a:bodyPr>
          <a:lstStyle/>
          <a:p>
            <a:r>
              <a:rPr lang="fr-FR" sz="2000" dirty="0" smtClean="0"/>
              <a:t>Bactéries : 3 milliards d’années</a:t>
            </a:r>
          </a:p>
          <a:p>
            <a:endParaRPr lang="fr-FR" sz="2000" dirty="0" smtClean="0"/>
          </a:p>
          <a:p>
            <a:r>
              <a:rPr lang="fr-FR" sz="2000" dirty="0" smtClean="0"/>
              <a:t>Mammifères </a:t>
            </a:r>
            <a:r>
              <a:rPr lang="fr-FR" sz="2000" dirty="0" smtClean="0"/>
              <a:t>: 200 millions d’années</a:t>
            </a:r>
          </a:p>
          <a:p>
            <a:pPr lvl="1"/>
            <a:r>
              <a:rPr lang="fr-FR" sz="1200" dirty="0"/>
              <a:t>un million de bactéries dans chaque ml </a:t>
            </a:r>
            <a:r>
              <a:rPr lang="fr-FR" sz="1200" dirty="0" smtClean="0"/>
              <a:t>d’eau</a:t>
            </a:r>
          </a:p>
          <a:p>
            <a:pPr lvl="1"/>
            <a:r>
              <a:rPr lang="fr-FR" sz="1200" dirty="0" smtClean="0"/>
              <a:t>dix </a:t>
            </a:r>
            <a:r>
              <a:rPr lang="fr-FR" sz="1200" dirty="0"/>
              <a:t>millions dans chaque gramme de </a:t>
            </a:r>
            <a:r>
              <a:rPr lang="fr-FR" sz="1200" dirty="0" smtClean="0"/>
              <a:t>terre</a:t>
            </a:r>
          </a:p>
          <a:p>
            <a:pPr lvl="1"/>
            <a:r>
              <a:rPr lang="fr-FR" sz="1200" dirty="0" smtClean="0"/>
              <a:t>autant </a:t>
            </a:r>
            <a:r>
              <a:rPr lang="fr-FR" sz="1200" dirty="0"/>
              <a:t>sur leur peau et dans leur intestin. </a:t>
            </a:r>
            <a:endParaRPr lang="fr-FR" sz="1200" dirty="0" smtClean="0"/>
          </a:p>
          <a:p>
            <a:endParaRPr lang="fr-FR" sz="2000" dirty="0" smtClean="0"/>
          </a:p>
          <a:p>
            <a:r>
              <a:rPr lang="fr-FR" sz="2000" dirty="0" smtClean="0"/>
              <a:t>Donc </a:t>
            </a:r>
            <a:r>
              <a:rPr lang="fr-FR" sz="2000" dirty="0" smtClean="0"/>
              <a:t>symbioses et </a:t>
            </a:r>
            <a:r>
              <a:rPr lang="fr-FR" sz="2000" dirty="0" err="1" smtClean="0"/>
              <a:t>endosymbioses</a:t>
            </a:r>
            <a:r>
              <a:rPr lang="fr-FR" sz="2000" dirty="0" smtClean="0"/>
              <a:t> </a:t>
            </a:r>
            <a:r>
              <a:rPr lang="fr-FR" sz="2000" dirty="0" smtClean="0"/>
              <a:t>successives</a:t>
            </a:r>
          </a:p>
          <a:p>
            <a:pPr lvl="1"/>
            <a:r>
              <a:rPr lang="fr-FR" sz="1200" dirty="0" smtClean="0"/>
              <a:t>Intégration d’éléments microbiens par le système immunitaire </a:t>
            </a:r>
          </a:p>
          <a:p>
            <a:pPr lvl="1"/>
            <a:r>
              <a:rPr lang="fr-FR" sz="1200" dirty="0" smtClean="0"/>
              <a:t>Perte de matériel génétique apporté par l’autre </a:t>
            </a:r>
          </a:p>
          <a:p>
            <a:pPr lvl="2"/>
            <a:r>
              <a:rPr lang="fr-FR" sz="1200" dirty="0" smtClean="0"/>
              <a:t>Ex : vit C, </a:t>
            </a:r>
            <a:r>
              <a:rPr lang="fr-FR" sz="1200" dirty="0" smtClean="0"/>
              <a:t>mitochondries</a:t>
            </a:r>
          </a:p>
          <a:p>
            <a:pPr lvl="1"/>
            <a:r>
              <a:rPr lang="fr-FR" sz="1200" dirty="0" smtClean="0"/>
              <a:t>Notre génome représente moins de 1% de notre capital génétique</a:t>
            </a:r>
            <a:endParaRPr lang="fr-FR" sz="1200" dirty="0" smtClean="0"/>
          </a:p>
          <a:p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57200" y="188640"/>
            <a:ext cx="8229600" cy="648071"/>
          </a:xfrm>
          <a:prstGeom prst="rect">
            <a:avLst/>
          </a:prstGeom>
          <a:pattFill prst="lgConfetti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Hypothèse </a:t>
            </a:r>
            <a:r>
              <a:rPr lang="fr-FR" dirty="0" smtClean="0"/>
              <a:t>hygiéniste ou des « vieux amis » - 2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836712"/>
            <a:ext cx="8229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L’idée générale est celle d’une dépendance évoluée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467544" y="5734997"/>
            <a:ext cx="821925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i="1" dirty="0"/>
              <a:t>Nous détectons le froid pour y réagir, mais nous ne détectons pas les signaux inadaptés envoyés à notre système immunitaire </a:t>
            </a:r>
            <a:r>
              <a:rPr lang="fr-FR" i="1" dirty="0" smtClean="0"/>
              <a:t>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022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1008112"/>
          </a:xfrm>
          <a:pattFill prst="dashDn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Hiatus médecine / biologie - 1</a:t>
            </a:r>
          </a:p>
          <a:p>
            <a:pPr marL="0" indent="0" algn="ctr">
              <a:buNone/>
            </a:pPr>
            <a:r>
              <a:rPr lang="fr-FR" sz="2000" dirty="0" smtClean="0"/>
              <a:t>Histoire de la médecine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57200" y="2132856"/>
            <a:ext cx="8219256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/>
              <a:t>Deux millénaires </a:t>
            </a:r>
          </a:p>
          <a:p>
            <a:pPr lvl="1"/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</a:rPr>
              <a:t>Philosophie des humeurs</a:t>
            </a:r>
          </a:p>
          <a:p>
            <a:pPr lvl="1"/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</a:rPr>
              <a:t>Chirurgie externe</a:t>
            </a:r>
          </a:p>
          <a:p>
            <a:pPr lvl="1"/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</a:rPr>
              <a:t>Empirisme thérapeutique sans résultats concrets</a:t>
            </a:r>
          </a:p>
          <a:p>
            <a:endParaRPr lang="fr-FR" sz="2000" dirty="0" smtClean="0"/>
          </a:p>
          <a:p>
            <a:r>
              <a:rPr lang="fr-FR" sz="2400" dirty="0" smtClean="0"/>
              <a:t>Méthode </a:t>
            </a:r>
            <a:r>
              <a:rPr lang="fr-FR" sz="2400" dirty="0" err="1" smtClean="0"/>
              <a:t>anatomo</a:t>
            </a:r>
            <a:r>
              <a:rPr lang="fr-FR" sz="2400" dirty="0" smtClean="0"/>
              <a:t>-clinique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r>
              <a:rPr lang="fr-FR" sz="2400" dirty="0" smtClean="0"/>
              <a:t>Apogée vers 1860 : « </a:t>
            </a:r>
            <a:r>
              <a:rPr lang="fr-FR" sz="2400" dirty="0" err="1" smtClean="0"/>
              <a:t>Anni</a:t>
            </a:r>
            <a:r>
              <a:rPr lang="fr-FR" sz="2400" dirty="0" smtClean="0"/>
              <a:t> </a:t>
            </a:r>
            <a:r>
              <a:rPr lang="fr-FR" sz="2400" dirty="0" err="1" smtClean="0"/>
              <a:t>mirabiles</a:t>
            </a:r>
            <a:r>
              <a:rPr lang="fr-FR" sz="2400" dirty="0" smtClean="0"/>
              <a:t> »</a:t>
            </a:r>
          </a:p>
          <a:p>
            <a:pPr lvl="1"/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</a:rPr>
              <a:t>Pasteur, Bernard, Ludwig, Virchow, Darwin, Mendel, </a:t>
            </a:r>
            <a:r>
              <a:rPr lang="fr-FR" sz="1200" dirty="0" err="1" smtClean="0">
                <a:solidFill>
                  <a:schemeClr val="accent3">
                    <a:lumMod val="50000"/>
                  </a:schemeClr>
                </a:solidFill>
              </a:rPr>
              <a:t>Anatomo</a:t>
            </a:r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</a:rPr>
              <a:t>-clinique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457200" y="1268760"/>
            <a:ext cx="821925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 médecine est fille de la philosophie, de l’anatomie, et de la </a:t>
            </a:r>
            <a:r>
              <a:rPr lang="fr-FR" dirty="0" smtClean="0"/>
              <a:t>clinique.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57200" y="6084004"/>
            <a:ext cx="821925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 modernité médicale s’est constituée avant </a:t>
            </a:r>
            <a:r>
              <a:rPr lang="fr-FR" dirty="0" smtClean="0"/>
              <a:t>Darwin, </a:t>
            </a:r>
            <a:r>
              <a:rPr lang="fr-FR" dirty="0"/>
              <a:t>et sans sa pensée.</a:t>
            </a:r>
          </a:p>
        </p:txBody>
      </p:sp>
    </p:spTree>
    <p:extLst>
      <p:ext uri="{BB962C8B-B14F-4D97-AF65-F5344CB8AC3E}">
        <p14:creationId xmlns:p14="http://schemas.microsoft.com/office/powerpoint/2010/main" val="59388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936104"/>
          </a:xfrm>
          <a:pattFill prst="dashDn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Hiatus médecine / biologie - 2</a:t>
            </a:r>
          </a:p>
          <a:p>
            <a:pPr marL="0" indent="0" algn="ctr">
              <a:buNone/>
            </a:pPr>
            <a:r>
              <a:rPr lang="fr-FR" sz="2000" dirty="0" smtClean="0"/>
              <a:t>Histoire de la biologie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1916832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/>
            <a:r>
              <a:rPr lang="fr-FR" altLang="fr-FR" dirty="0" smtClean="0"/>
              <a:t>Sciences de la nature</a:t>
            </a:r>
          </a:p>
          <a:p>
            <a:pPr marL="800100" lvl="3" indent="-342900"/>
            <a:r>
              <a:rPr lang="fr-FR" altLang="fr-FR" sz="1600" dirty="0" smtClean="0">
                <a:solidFill>
                  <a:schemeClr val="accent3">
                    <a:lumMod val="50000"/>
                  </a:schemeClr>
                </a:solidFill>
              </a:rPr>
              <a:t>Science ou discipline descriptive des beautés de l’œuvre de Dieu ?</a:t>
            </a:r>
          </a:p>
          <a:p>
            <a:pPr marL="800100" lvl="3" indent="-342900"/>
            <a:endParaRPr lang="fr-FR" altLang="fr-FR" sz="1600" dirty="0" smtClean="0"/>
          </a:p>
          <a:p>
            <a:pPr marL="0" lvl="2" indent="0">
              <a:buFont typeface="Arial" panose="020B0604020202020204" pitchFamily="34" charset="0"/>
              <a:buNone/>
            </a:pPr>
            <a:endParaRPr lang="fr-FR" altLang="fr-FR" dirty="0" smtClean="0"/>
          </a:p>
          <a:p>
            <a:pPr marL="342900" lvl="2" indent="-342900"/>
            <a:r>
              <a:rPr lang="fr-FR" altLang="fr-FR" dirty="0" smtClean="0"/>
              <a:t>1802  « Biologie » - Lamarck</a:t>
            </a:r>
          </a:p>
          <a:p>
            <a:pPr marL="342900" lvl="2" indent="-342900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marL="342900" lvl="2" indent="-342900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marL="342900" lvl="2" indent="-342900"/>
            <a:r>
              <a:rPr lang="fr-FR" altLang="fr-FR" dirty="0" smtClean="0"/>
              <a:t>1859 : Charles Darwin  - </a:t>
            </a:r>
            <a:r>
              <a:rPr lang="fr-FR" altLang="fr-FR" sz="2000" dirty="0" smtClean="0"/>
              <a:t>« L’origine des espèces »</a:t>
            </a:r>
            <a:endParaRPr lang="fr-FR" altLang="fr-FR" sz="20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457200" y="5867980"/>
            <a:ext cx="821925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</a:t>
            </a:r>
            <a:r>
              <a:rPr lang="fr-FR" dirty="0"/>
              <a:t>biologie est née à l’apogée de la </a:t>
            </a:r>
            <a:r>
              <a:rPr lang="fr-FR" dirty="0" smtClean="0"/>
              <a:t>médecine.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14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</a:rPr>
              <a:t>Organisme « robot » 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accent6">
                    <a:lumMod val="50000"/>
                  </a:schemeClr>
                </a:solidFill>
              </a:rPr>
              <a:t>(conception cybernétique)</a:t>
            </a:r>
          </a:p>
          <a:p>
            <a:pPr marL="0" indent="0" algn="r">
              <a:buNone/>
            </a:pPr>
            <a:r>
              <a:rPr lang="fr-FR" sz="2800" dirty="0">
                <a:solidFill>
                  <a:srgbClr val="00B050"/>
                </a:solidFill>
              </a:rPr>
              <a:t>O</a:t>
            </a:r>
            <a:r>
              <a:rPr lang="fr-FR" sz="2800" dirty="0" smtClean="0">
                <a:solidFill>
                  <a:srgbClr val="00B050"/>
                </a:solidFill>
              </a:rPr>
              <a:t>rganisme « forêt » </a:t>
            </a:r>
          </a:p>
          <a:p>
            <a:pPr marL="0" indent="0" algn="r"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(conception écosystémique)</a:t>
            </a:r>
          </a:p>
          <a:p>
            <a:pPr marL="0" indent="0" algn="r">
              <a:buNone/>
            </a:pPr>
            <a:endParaRPr lang="fr-FR" sz="1600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r-FR" sz="1600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r-FR" sz="1600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r-FR" sz="1600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r-FR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1600" dirty="0" smtClean="0">
                <a:solidFill>
                  <a:schemeClr val="accent3">
                    <a:lumMod val="50000"/>
                  </a:schemeClr>
                </a:solidFill>
              </a:rPr>
              <a:t>Et évidemment, la place de l’homme dans la nature !!!</a:t>
            </a:r>
            <a:endParaRPr lang="fr-FR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1340768"/>
            <a:ext cx="8229600" cy="49006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Conception prothétique et martiale du soin</a:t>
            </a:r>
            <a:endParaRPr lang="fr-FR" sz="2000" dirty="0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1403648" y="3212976"/>
            <a:ext cx="5760640" cy="12241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èche vers le bas 3"/>
          <p:cNvSpPr/>
          <p:nvPr/>
        </p:nvSpPr>
        <p:spPr>
          <a:xfrm>
            <a:off x="4427984" y="1988840"/>
            <a:ext cx="288032" cy="792088"/>
          </a:xfrm>
          <a:prstGeom prst="downArrow">
            <a:avLst>
              <a:gd name="adj1" fmla="val 4244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457200" y="260648"/>
            <a:ext cx="8229600" cy="1080120"/>
          </a:xfrm>
          <a:prstGeom prst="rect">
            <a:avLst/>
          </a:prstGeom>
          <a:pattFill prst="dashDn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Hiatus médecine / biologie - 3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000" dirty="0" smtClean="0"/>
              <a:t>Raison culturelle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66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50405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dirty="0" smtClean="0"/>
              <a:t>Plus triviales </a:t>
            </a:r>
            <a:r>
              <a:rPr lang="fr-FR" sz="2000" dirty="0"/>
              <a:t>: sociale, économique et politique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88032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Pouvoir biomédical</a:t>
            </a:r>
          </a:p>
          <a:p>
            <a:pPr lvl="1"/>
            <a:endParaRPr lang="fr-FR" sz="2000" dirty="0" smtClean="0"/>
          </a:p>
          <a:p>
            <a:r>
              <a:rPr lang="fr-FR" sz="2000" dirty="0" smtClean="0"/>
              <a:t>Refus </a:t>
            </a:r>
            <a:r>
              <a:rPr lang="fr-FR" sz="2000" dirty="0" smtClean="0"/>
              <a:t>du risque et négation de la mort</a:t>
            </a:r>
          </a:p>
          <a:p>
            <a:endParaRPr lang="fr-FR" sz="2000" dirty="0"/>
          </a:p>
          <a:p>
            <a:r>
              <a:rPr lang="fr-FR" sz="2000" dirty="0" smtClean="0"/>
              <a:t>Prépondérance du marché</a:t>
            </a:r>
          </a:p>
          <a:p>
            <a:endParaRPr lang="fr-FR" sz="2000" dirty="0"/>
          </a:p>
          <a:p>
            <a:r>
              <a:rPr lang="fr-FR" sz="2000" dirty="0" smtClean="0"/>
              <a:t>Association d’idée avec l’écologie</a:t>
            </a: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457200" y="260648"/>
            <a:ext cx="8229600" cy="1080120"/>
          </a:xfrm>
          <a:prstGeom prst="rect">
            <a:avLst/>
          </a:prstGeom>
          <a:pattFill prst="dashDn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Hiatus médecine / biologie - 4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000" dirty="0" smtClean="0"/>
              <a:t>Raisons conjoncturelles</a:t>
            </a:r>
            <a:endParaRPr lang="fr-FR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5344617"/>
            <a:ext cx="8229600" cy="110871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600" i="1" dirty="0" smtClean="0"/>
              <a:t>Les médecins et le marché ont tout intérêt à surenchérir dans le paradigme cybernétique, car il est plus rentable et plus glorifiant de considérer chacune des perpétuelles transformations d’un organisme comme une « anomalie » exigeant une correction immédiate, plutôt que comme le processus naturel de fonctionnement d’un écosystème en déséquilibre permanent.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37865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0480"/>
          </a:xfrm>
        </p:spPr>
        <p:txBody>
          <a:bodyPr>
            <a:noAutofit/>
          </a:bodyPr>
          <a:lstStyle/>
          <a:p>
            <a:r>
              <a:rPr lang="fr-FR" sz="2000" dirty="0" smtClean="0"/>
              <a:t>Succès sur les pathologies à temporalité « classique » </a:t>
            </a:r>
          </a:p>
          <a:p>
            <a:pPr lvl="1"/>
            <a:r>
              <a:rPr lang="fr-FR" sz="1600" dirty="0" smtClean="0"/>
              <a:t>Infections, plaies, handicaps, folie. 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«  </a:t>
            </a:r>
            <a:r>
              <a:rPr lang="fr-FR" sz="2000" dirty="0" err="1" smtClean="0">
                <a:solidFill>
                  <a:srgbClr val="FF0000"/>
                </a:solidFill>
              </a:rPr>
              <a:t>Proximate</a:t>
            </a:r>
            <a:r>
              <a:rPr lang="fr-FR" sz="2000" dirty="0" smtClean="0">
                <a:solidFill>
                  <a:srgbClr val="FF0000"/>
                </a:solidFill>
              </a:rPr>
              <a:t> causes » </a:t>
            </a:r>
          </a:p>
          <a:p>
            <a:pPr lvl="1"/>
            <a:r>
              <a:rPr lang="fr-FR" sz="1600" dirty="0" smtClean="0"/>
              <a:t>Causes immédiates des douleurs et souffrances.   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Fièvre !</a:t>
            </a:r>
          </a:p>
          <a:p>
            <a:pPr marL="0" indent="0" algn="ctr">
              <a:buNone/>
            </a:pPr>
            <a:endParaRPr lang="fr-FR" sz="2000" dirty="0" smtClean="0"/>
          </a:p>
          <a:p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endParaRPr lang="fr-FR" sz="2000" dirty="0" smtClean="0"/>
          </a:p>
          <a:p>
            <a:r>
              <a:rPr lang="fr-FR" sz="2000" dirty="0" smtClean="0"/>
              <a:t>Nouvelle temporalité de la pathocénose prise en compte aujourd’hui</a:t>
            </a:r>
          </a:p>
          <a:p>
            <a:pPr lvl="1"/>
            <a:r>
              <a:rPr lang="fr-FR" sz="1600" dirty="0" smtClean="0"/>
              <a:t>Pathologies tumorales, auto-immunes, psychiatriques, métaboliques, dégénératives</a:t>
            </a:r>
            <a:endParaRPr lang="fr-FR" sz="1600" dirty="0"/>
          </a:p>
          <a:p>
            <a:r>
              <a:rPr lang="fr-FR" sz="2000" dirty="0" smtClean="0">
                <a:solidFill>
                  <a:srgbClr val="FF0000"/>
                </a:solidFill>
              </a:rPr>
              <a:t>« </a:t>
            </a:r>
            <a:r>
              <a:rPr lang="fr-FR" sz="2000" dirty="0" err="1" smtClean="0">
                <a:solidFill>
                  <a:srgbClr val="FF0000"/>
                </a:solidFill>
              </a:rPr>
              <a:t>Ultimate</a:t>
            </a:r>
            <a:r>
              <a:rPr lang="fr-FR" sz="2000" dirty="0" smtClean="0">
                <a:solidFill>
                  <a:srgbClr val="FF0000"/>
                </a:solidFill>
              </a:rPr>
              <a:t> causes » </a:t>
            </a:r>
          </a:p>
          <a:p>
            <a:pPr lvl="1"/>
            <a:r>
              <a:rPr lang="fr-FR" sz="1600" dirty="0" smtClean="0"/>
              <a:t>Causes profondes des « aberrations » et « adaptations » du monde vivant</a:t>
            </a: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457200" y="188640"/>
            <a:ext cx="8229600" cy="648071"/>
          </a:xfrm>
          <a:prstGeom prst="rect">
            <a:avLst/>
          </a:prstGeom>
          <a:pattFill prst="horzBrick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Place d’une pensée « </a:t>
            </a:r>
            <a:r>
              <a:rPr lang="fr-FR" i="1" dirty="0"/>
              <a:t>darwinienne</a:t>
            </a:r>
            <a:r>
              <a:rPr lang="fr-FR" dirty="0"/>
              <a:t>  » </a:t>
            </a:r>
            <a:r>
              <a:rPr lang="fr-FR" dirty="0" smtClean="0"/>
              <a:t>? - 1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0405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dirty="0" smtClean="0"/>
              <a:t>Pourquoi les médecins s’intéresseraient-ils aux « </a:t>
            </a:r>
            <a:r>
              <a:rPr lang="fr-FR" sz="2000" dirty="0" err="1" smtClean="0"/>
              <a:t>ultimate</a:t>
            </a:r>
            <a:r>
              <a:rPr lang="fr-FR" sz="2000" dirty="0" smtClean="0"/>
              <a:t> causes » ?</a:t>
            </a:r>
            <a:endParaRPr lang="fr-FR" sz="2000" dirty="0"/>
          </a:p>
        </p:txBody>
      </p:sp>
      <p:cxnSp>
        <p:nvCxnSpPr>
          <p:cNvPr id="6" name="Connecteur en arc 5"/>
          <p:cNvCxnSpPr/>
          <p:nvPr/>
        </p:nvCxnSpPr>
        <p:spPr>
          <a:xfrm flipV="1">
            <a:off x="2699792" y="3609020"/>
            <a:ext cx="2808312" cy="324036"/>
          </a:xfrm>
          <a:prstGeom prst="curved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2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48472"/>
          </a:xfrm>
        </p:spPr>
        <p:txBody>
          <a:bodyPr/>
          <a:lstStyle/>
          <a:p>
            <a:r>
              <a:rPr lang="fr-FR" sz="2800" dirty="0" smtClean="0"/>
              <a:t>Inadaptations certaines à la bipédie !</a:t>
            </a:r>
          </a:p>
          <a:p>
            <a:pPr lvl="1"/>
            <a:r>
              <a:rPr lang="fr-FR" sz="1800" dirty="0" smtClean="0"/>
              <a:t>Lombalgies, radiculalgies</a:t>
            </a:r>
          </a:p>
          <a:p>
            <a:pPr lvl="1"/>
            <a:r>
              <a:rPr lang="fr-FR" sz="1800" dirty="0" smtClean="0"/>
              <a:t>Insuffisance veineuse, phlébites, embolies</a:t>
            </a:r>
          </a:p>
          <a:p>
            <a:pPr lvl="1"/>
            <a:r>
              <a:rPr lang="fr-FR" sz="1800" dirty="0" smtClean="0"/>
              <a:t>Scoliose, arthrose (hanche, genoux)</a:t>
            </a:r>
          </a:p>
          <a:p>
            <a:pPr lvl="1"/>
            <a:r>
              <a:rPr lang="fr-FR" sz="1800" dirty="0" smtClean="0"/>
              <a:t>Douleurs et difficultés de l’accouchement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sz="2800" dirty="0" smtClean="0"/>
              <a:t>Inadaptations possibles à la bipédie</a:t>
            </a:r>
          </a:p>
          <a:p>
            <a:pPr lvl="1"/>
            <a:r>
              <a:rPr lang="fr-FR" sz="1800" dirty="0" smtClean="0"/>
              <a:t>Hypertension artérielle, valvulopathies, arythmie par FA ?</a:t>
            </a:r>
          </a:p>
          <a:p>
            <a:pPr lvl="1"/>
            <a:r>
              <a:rPr lang="fr-FR" sz="1800" dirty="0" smtClean="0"/>
              <a:t>Céphalées et migraines ?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57200" y="188640"/>
            <a:ext cx="8229600" cy="648071"/>
          </a:xfrm>
          <a:prstGeom prst="rect">
            <a:avLst/>
          </a:prstGeom>
          <a:pattFill prst="horzBrick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Place d’une pensée « </a:t>
            </a:r>
            <a:r>
              <a:rPr lang="fr-FR" i="1" dirty="0"/>
              <a:t>darwinienne</a:t>
            </a:r>
            <a:r>
              <a:rPr lang="fr-FR" dirty="0"/>
              <a:t>  » </a:t>
            </a:r>
            <a:r>
              <a:rPr lang="fr-FR" dirty="0" smtClean="0"/>
              <a:t>? - 2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3204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dirty="0" smtClean="0"/>
              <a:t>Pourquoi les médecins s’intéresseraient-ils aux « </a:t>
            </a:r>
            <a:r>
              <a:rPr lang="fr-FR" sz="2000" dirty="0" err="1" smtClean="0"/>
              <a:t>ultimate</a:t>
            </a:r>
            <a:r>
              <a:rPr lang="fr-FR" sz="2000" dirty="0" smtClean="0"/>
              <a:t> causes » ?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3676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88843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Changements rapides de l’environnement</a:t>
            </a:r>
          </a:p>
          <a:p>
            <a:pPr lvl="1"/>
            <a:r>
              <a:rPr lang="fr-FR" sz="1800" dirty="0" smtClean="0"/>
              <a:t>Démontrer la nature </a:t>
            </a:r>
            <a:r>
              <a:rPr lang="fr-FR" sz="1800" dirty="0"/>
              <a:t>et les modalités des adaptations de </a:t>
            </a:r>
            <a:r>
              <a:rPr lang="fr-FR" sz="1800" dirty="0" smtClean="0"/>
              <a:t>l’homme.</a:t>
            </a:r>
          </a:p>
          <a:p>
            <a:pPr lvl="1"/>
            <a:r>
              <a:rPr lang="fr-FR" sz="1800" dirty="0" smtClean="0"/>
              <a:t>Relativiser les </a:t>
            </a:r>
            <a:r>
              <a:rPr lang="fr-FR" sz="1800" dirty="0"/>
              <a:t>« constantes biologiques » </a:t>
            </a:r>
            <a:r>
              <a:rPr lang="fr-FR" sz="1800" dirty="0" smtClean="0"/>
              <a:t>fixées </a:t>
            </a:r>
            <a:r>
              <a:rPr lang="fr-FR" sz="1800" dirty="0"/>
              <a:t>par la médecine normative.</a:t>
            </a:r>
          </a:p>
          <a:p>
            <a:endParaRPr lang="fr-FR" sz="2400" dirty="0" smtClean="0"/>
          </a:p>
          <a:p>
            <a:r>
              <a:rPr lang="fr-FR" sz="2400" dirty="0" smtClean="0"/>
              <a:t>Résistance </a:t>
            </a:r>
            <a:r>
              <a:rPr lang="fr-FR" sz="2400" dirty="0"/>
              <a:t>aux </a:t>
            </a:r>
            <a:r>
              <a:rPr lang="fr-FR" sz="2400" dirty="0" smtClean="0"/>
              <a:t>antibiotiques (-)</a:t>
            </a:r>
            <a:endParaRPr lang="fr-FR" sz="2400" dirty="0"/>
          </a:p>
          <a:p>
            <a:r>
              <a:rPr lang="fr-FR" sz="2400" dirty="0" smtClean="0"/>
              <a:t>Errements </a:t>
            </a:r>
            <a:r>
              <a:rPr lang="fr-FR" sz="2400" dirty="0"/>
              <a:t>de la </a:t>
            </a:r>
            <a:r>
              <a:rPr lang="fr-FR" sz="2400" dirty="0" smtClean="0"/>
              <a:t>cancérologie (---)</a:t>
            </a:r>
            <a:endParaRPr lang="fr-FR" sz="2400" dirty="0"/>
          </a:p>
          <a:p>
            <a:r>
              <a:rPr lang="fr-FR" sz="2400" dirty="0"/>
              <a:t>La (</a:t>
            </a:r>
            <a:r>
              <a:rPr lang="fr-FR" sz="2400" dirty="0" err="1"/>
              <a:t>re</a:t>
            </a:r>
            <a:r>
              <a:rPr lang="fr-FR" sz="2400" dirty="0"/>
              <a:t>)découverte des flores </a:t>
            </a:r>
            <a:r>
              <a:rPr lang="fr-FR" sz="2400" dirty="0" smtClean="0"/>
              <a:t>commensales </a:t>
            </a:r>
            <a:r>
              <a:rPr lang="fr-FR" sz="2400" dirty="0" smtClean="0"/>
              <a:t>(++)</a:t>
            </a:r>
          </a:p>
          <a:p>
            <a:r>
              <a:rPr lang="fr-FR" sz="2400" dirty="0" smtClean="0"/>
              <a:t>La fin du tout génétique</a:t>
            </a:r>
            <a:endParaRPr lang="fr-FR" sz="2400" dirty="0" smtClean="0"/>
          </a:p>
          <a:p>
            <a:r>
              <a:rPr lang="fr-FR" sz="2400" dirty="0" smtClean="0"/>
              <a:t>Etc.</a:t>
            </a:r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 smtClean="0"/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457200" y="188640"/>
            <a:ext cx="8229600" cy="648071"/>
          </a:xfrm>
          <a:prstGeom prst="rect">
            <a:avLst/>
          </a:prstGeom>
          <a:pattFill prst="horzBrick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Place d’une pensée « </a:t>
            </a:r>
            <a:r>
              <a:rPr lang="fr-FR" i="1" dirty="0"/>
              <a:t>darwinienne</a:t>
            </a:r>
            <a:r>
              <a:rPr lang="fr-FR" dirty="0"/>
              <a:t>  » </a:t>
            </a:r>
            <a:r>
              <a:rPr lang="fr-FR" dirty="0" smtClean="0"/>
              <a:t>? - 3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3204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dirty="0" smtClean="0"/>
              <a:t>Pourquoi les médecins doivent y venir ?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640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7705</TotalTime>
  <Words>1166</Words>
  <Application>Microsoft Office PowerPoint</Application>
  <PresentationFormat>Affichage à l'écran (4:3)</PresentationFormat>
  <Paragraphs>293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Évolution et médecine</vt:lpstr>
      <vt:lpstr>Présentation PowerPoint</vt:lpstr>
      <vt:lpstr>Présentation PowerPoint</vt:lpstr>
      <vt:lpstr>Présentation PowerPoint</vt:lpstr>
      <vt:lpstr>Présentation PowerPoint</vt:lpstr>
      <vt:lpstr>Plus triviales : sociale, économique et politique </vt:lpstr>
      <vt:lpstr>Pourquoi les médecins s’intéresseraient-ils aux « ultimate causes » ?</vt:lpstr>
      <vt:lpstr>Pourquoi les médecins s’intéresseraient-ils aux « ultimate causes » ?</vt:lpstr>
      <vt:lpstr>Pourquoi les médecins doivent y venir ?</vt:lpstr>
      <vt:lpstr>Raison majeure : progrès rapides de la biologie évolutionniste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Évolution et médecine</dc:title>
  <dc:creator>Luc Perino</dc:creator>
  <cp:lastModifiedBy>Luc Perino</cp:lastModifiedBy>
  <cp:revision>296</cp:revision>
  <cp:lastPrinted>2013-10-09T09:01:35Z</cp:lastPrinted>
  <dcterms:created xsi:type="dcterms:W3CDTF">2013-09-30T07:59:04Z</dcterms:created>
  <dcterms:modified xsi:type="dcterms:W3CDTF">2013-10-15T09:33:19Z</dcterms:modified>
</cp:coreProperties>
</file>